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61" r:id="rId4"/>
    <p:sldId id="338" r:id="rId5"/>
    <p:sldId id="339" r:id="rId6"/>
    <p:sldId id="260" r:id="rId7"/>
    <p:sldId id="258" r:id="rId8"/>
    <p:sldId id="259" r:id="rId9"/>
    <p:sldId id="304" r:id="rId10"/>
    <p:sldId id="298" r:id="rId11"/>
    <p:sldId id="354" r:id="rId12"/>
    <p:sldId id="352" r:id="rId13"/>
    <p:sldId id="353" r:id="rId14"/>
    <p:sldId id="345" r:id="rId15"/>
    <p:sldId id="348" r:id="rId16"/>
    <p:sldId id="349" r:id="rId17"/>
    <p:sldId id="350" r:id="rId18"/>
    <p:sldId id="344" r:id="rId19"/>
    <p:sldId id="346" r:id="rId20"/>
    <p:sldId id="307" r:id="rId21"/>
    <p:sldId id="341" r:id="rId22"/>
    <p:sldId id="355" r:id="rId23"/>
    <p:sldId id="356" r:id="rId24"/>
    <p:sldId id="357" r:id="rId25"/>
    <p:sldId id="359" r:id="rId26"/>
    <p:sldId id="358" r:id="rId27"/>
    <p:sldId id="308" r:id="rId28"/>
    <p:sldId id="360" r:id="rId29"/>
    <p:sldId id="362" r:id="rId30"/>
    <p:sldId id="320" r:id="rId31"/>
    <p:sldId id="324" r:id="rId32"/>
    <p:sldId id="272" r:id="rId33"/>
    <p:sldId id="351" r:id="rId34"/>
    <p:sldId id="347" r:id="rId35"/>
    <p:sldId id="421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274" autoAdjust="0"/>
  </p:normalViewPr>
  <p:slideViewPr>
    <p:cSldViewPr snapToGrid="0">
      <p:cViewPr varScale="1">
        <p:scale>
          <a:sx n="82" d="100"/>
          <a:sy n="82" d="100"/>
        </p:scale>
        <p:origin x="69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CEE65-9482-4225-B3A6-5714B51D4080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C8903-5B18-4F4A-8559-BCDCC3903FC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1351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C8903-5B18-4F4A-8559-BCDCC3903FCA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5718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7674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6793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106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0243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5463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6398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172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01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7547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269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9512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43D9F-2BF6-44E0-8CD3-7FB7DE90BDB4}" type="datetimeFigureOut">
              <a:rPr lang="en-IN" smtClean="0"/>
              <a:t>17-08-2024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51073-4E57-4106-8B9D-7AA004EE95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9093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N06hC1GL1ns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makb183.com/qubits-what-is-a-qubit-and-how-qubits-work/" TargetMode="External"/><Relationship Id="rId2" Type="http://schemas.openxmlformats.org/officeDocument/2006/relationships/hyperlink" Target="https://www.ibm.com/quantum/qiski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pl.co.uk/quantum-programme/capabilities/semiconductor-devices" TargetMode="External"/><Relationship Id="rId4" Type="http://schemas.openxmlformats.org/officeDocument/2006/relationships/hyperlink" Target="https://devopedia.org/qubit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k_QeSOIDiEM" TargetMode="External"/><Relationship Id="rId3" Type="http://schemas.openxmlformats.org/officeDocument/2006/relationships/hyperlink" Target="https://www.youtube.com/watch?v=e3fz3dqhN44" TargetMode="External"/><Relationship Id="rId7" Type="http://schemas.openxmlformats.org/officeDocument/2006/relationships/hyperlink" Target="https://www.youtube.com/watch?v=c0D8X4eN_Cg&amp;list=PLnK6MrIqGXsL1KShnocSdwNSiKnBodpie" TargetMode="External"/><Relationship Id="rId2" Type="http://schemas.openxmlformats.org/officeDocument/2006/relationships/hyperlink" Target="https://www.youtube.com/watch?v=uPOA4-Hm7o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uLnGp1WTNFQ" TargetMode="External"/><Relationship Id="rId5" Type="http://schemas.openxmlformats.org/officeDocument/2006/relationships/hyperlink" Target="https://www.youtube.com/watch?v=0xMX8mSeIKw" TargetMode="External"/><Relationship Id="rId10" Type="http://schemas.openxmlformats.org/officeDocument/2006/relationships/hyperlink" Target="https://www.youtube.com/watch?v=m8fi0fODVDw" TargetMode="External"/><Relationship Id="rId4" Type="http://schemas.openxmlformats.org/officeDocument/2006/relationships/hyperlink" Target="https://www.youtube.com/watch?v=-UlxHPIEVqA&amp;t=1499s" TargetMode="External"/><Relationship Id="rId9" Type="http://schemas.openxmlformats.org/officeDocument/2006/relationships/hyperlink" Target="https://www.youtube.com/watch?v=M93Qtu3J-5M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lqWSziZJsL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/>
              <a:t>Introduction to Quantum Computing</a:t>
            </a:r>
            <a:endParaRPr lang="en-IN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Dr. Thyagaraju G S </a:t>
            </a:r>
          </a:p>
          <a:p>
            <a:r>
              <a:rPr lang="en-US" dirty="0"/>
              <a:t>Professor and </a:t>
            </a:r>
            <a:r>
              <a:rPr lang="en-US" dirty="0" err="1"/>
              <a:t>HoD</a:t>
            </a:r>
            <a:r>
              <a:rPr lang="en-US" dirty="0"/>
              <a:t>, Department of CSE, </a:t>
            </a:r>
          </a:p>
          <a:p>
            <a:r>
              <a:rPr lang="en-US" dirty="0"/>
              <a:t>SDM Institute Of Technology, Ujire-574240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002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37931" y="234497"/>
            <a:ext cx="11653934" cy="633251"/>
          </a:xfrm>
          <a:solidFill>
            <a:schemeClr val="accent2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r>
              <a:rPr lang="en-US" b="1" dirty="0"/>
              <a:t>4.0</a:t>
            </a:r>
            <a:r>
              <a:rPr lang="en-US" dirty="0"/>
              <a:t> </a:t>
            </a:r>
            <a:r>
              <a:rPr lang="en-IN" b="1" dirty="0"/>
              <a:t>Fundamental Principles of Quantum Computing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026367" y="1539551"/>
            <a:ext cx="9032033" cy="38722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3200" b="1" dirty="0"/>
              <a:t>4.1 </a:t>
            </a:r>
            <a:r>
              <a:rPr lang="en-IN" sz="3200" b="1" dirty="0" smtClean="0"/>
              <a:t>Qubits </a:t>
            </a:r>
          </a:p>
          <a:p>
            <a:pPr marL="0" indent="0">
              <a:buNone/>
            </a:pPr>
            <a:r>
              <a:rPr lang="en-US" sz="3200" b="1" dirty="0" smtClean="0"/>
              <a:t>4.2 Superposition</a:t>
            </a:r>
          </a:p>
          <a:p>
            <a:pPr marL="0" indent="0">
              <a:buNone/>
            </a:pPr>
            <a:r>
              <a:rPr lang="en-IN" sz="3200" b="1" dirty="0" smtClean="0"/>
              <a:t>4.3 Entanglement</a:t>
            </a:r>
          </a:p>
          <a:p>
            <a:pPr marL="0" indent="0">
              <a:buNone/>
            </a:pPr>
            <a:r>
              <a:rPr lang="en-IN" sz="3200" b="1" dirty="0" smtClean="0"/>
              <a:t>4.4 Quantum Interference</a:t>
            </a:r>
          </a:p>
          <a:p>
            <a:pPr marL="0" indent="0">
              <a:buNone/>
            </a:pPr>
            <a:r>
              <a:rPr lang="en-US" sz="3200" b="1" dirty="0" smtClean="0"/>
              <a:t>4.5 Decoherence </a:t>
            </a:r>
          </a:p>
          <a:p>
            <a:pPr marL="0" indent="0">
              <a:buNone/>
            </a:pPr>
            <a:r>
              <a:rPr lang="en-IN" sz="3200" b="1" dirty="0" smtClean="0"/>
              <a:t>4.6 Quantum </a:t>
            </a:r>
            <a:r>
              <a:rPr lang="en-IN" sz="3200" b="1" dirty="0" err="1" smtClean="0"/>
              <a:t>Tunneling</a:t>
            </a:r>
            <a:r>
              <a:rPr lang="en-IN" sz="3200" b="1" dirty="0" smtClean="0"/>
              <a:t> </a:t>
            </a:r>
          </a:p>
          <a:p>
            <a:pPr marL="0" indent="0">
              <a:buNone/>
            </a:pPr>
            <a:r>
              <a:rPr lang="en-IN" sz="3200" b="1" dirty="0" smtClean="0"/>
              <a:t>4.7 Measurement </a:t>
            </a:r>
            <a:r>
              <a:rPr lang="en-IN" sz="3200" b="1" dirty="0"/>
              <a:t>and </a:t>
            </a:r>
            <a:r>
              <a:rPr lang="en-IN" sz="3200" b="1" dirty="0" smtClean="0"/>
              <a:t>Collapse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49079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 smtClean="0"/>
              <a:t>4 Core Components of Quantum Computer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927" y="1690688"/>
            <a:ext cx="10515600" cy="46559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 quantum computer is a device that exploits quantum mechanical phenomena, such as superposition and entanglement, to perform computations. </a:t>
            </a:r>
            <a:endParaRPr lang="en-IN" dirty="0" smtClean="0"/>
          </a:p>
          <a:p>
            <a:pPr marL="514350" indent="-514350">
              <a:buFont typeface="+mj-lt"/>
              <a:buAutoNum type="arabicPeriod"/>
            </a:pPr>
            <a:r>
              <a:rPr lang="en-IN" b="1" dirty="0" smtClean="0"/>
              <a:t>Qubits </a:t>
            </a:r>
          </a:p>
          <a:p>
            <a:pPr marL="514350" indent="-514350">
              <a:buFont typeface="+mj-lt"/>
              <a:buAutoNum type="arabicPeriod"/>
            </a:pPr>
            <a:r>
              <a:rPr lang="en-IN" b="1" dirty="0"/>
              <a:t>Quantum </a:t>
            </a:r>
            <a:r>
              <a:rPr lang="en-IN" b="1" dirty="0" smtClean="0"/>
              <a:t>Registers </a:t>
            </a:r>
          </a:p>
          <a:p>
            <a:pPr marL="514350" indent="-514350">
              <a:buFont typeface="+mj-lt"/>
              <a:buAutoNum type="arabicPeriod"/>
            </a:pPr>
            <a:r>
              <a:rPr lang="en-IN" b="1" dirty="0" smtClean="0"/>
              <a:t>Quantum Gates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Quantum Circuits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Quantum Processing Unit (QPU)</a:t>
            </a:r>
            <a:endParaRPr lang="en-IN" b="1" dirty="0" smtClean="0"/>
          </a:p>
          <a:p>
            <a:pPr marL="514350" indent="-514350">
              <a:buFont typeface="+mj-lt"/>
              <a:buAutoNum type="arabicPeriod"/>
            </a:pPr>
            <a:r>
              <a:rPr lang="en-IN" b="1" dirty="0" smtClean="0"/>
              <a:t>Measurement </a:t>
            </a:r>
            <a:r>
              <a:rPr lang="en-IN" b="1" dirty="0"/>
              <a:t>Devices</a:t>
            </a:r>
          </a:p>
        </p:txBody>
      </p:sp>
    </p:spTree>
    <p:extLst>
      <p:ext uri="{BB962C8B-B14F-4D97-AF65-F5344CB8AC3E}">
        <p14:creationId xmlns:p14="http://schemas.microsoft.com/office/powerpoint/2010/main" val="53177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067661" cy="1325563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 smtClean="0"/>
              <a:t>1. What is a Qubit?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qubit, or quantum bit, is the fundamental unit of information in quantum computing, analogous to a classical bit in traditional computing.</a:t>
            </a:r>
            <a:endParaRPr lang="en-IN" dirty="0"/>
          </a:p>
        </p:txBody>
      </p:sp>
      <p:pic>
        <p:nvPicPr>
          <p:cNvPr id="2050" name="Picture 2" descr="Qubit superposition of all the classically allowed states. Quantum bit  concept representation. Visualization of qubit Stock Illustration | Adobe  Sto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257" y="3000846"/>
            <a:ext cx="6578082" cy="3605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9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IN" b="1" dirty="0"/>
              <a:t>Key Characteristics of </a:t>
            </a:r>
            <a:r>
              <a:rPr lang="en-IN" b="1" dirty="0" smtClean="0"/>
              <a:t>Qubits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Superposition:</a:t>
            </a:r>
            <a:r>
              <a:rPr lang="en-US" dirty="0"/>
              <a:t> </a:t>
            </a:r>
            <a:r>
              <a:rPr lang="en-US" dirty="0" smtClean="0"/>
              <a:t>A </a:t>
            </a:r>
            <a:r>
              <a:rPr lang="en-US" dirty="0"/>
              <a:t>qubit can exist in a superposition of both states simultaneously. This means that a qubit can represent 0, 1, or any combination of the two at the same time. </a:t>
            </a:r>
            <a:endParaRPr lang="en-U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Mathematically</a:t>
            </a:r>
            <a:r>
              <a:rPr lang="en-US" dirty="0"/>
              <a:t>, a qubit can be expressed as:∣ψ⟩=α∣0⟩+β∣</a:t>
            </a:r>
            <a:r>
              <a:rPr lang="en-US" dirty="0" smtClean="0"/>
              <a:t>1⟩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where</a:t>
            </a:r>
            <a:r>
              <a:rPr lang="en-US" dirty="0"/>
              <a:t> </a:t>
            </a:r>
            <a:r>
              <a:rPr lang="en-US" dirty="0" smtClean="0"/>
              <a:t>α</a:t>
            </a:r>
            <a:r>
              <a:rPr lang="en-US" dirty="0"/>
              <a:t> and </a:t>
            </a:r>
            <a:r>
              <a:rPr lang="en-US" dirty="0" smtClean="0"/>
              <a:t>β</a:t>
            </a:r>
            <a:r>
              <a:rPr lang="en-US" dirty="0"/>
              <a:t> are complex numbers representing the probability amplitudes of the qubit being in state |0⟩ or |1⟩, respectively.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Entanglement</a:t>
            </a:r>
            <a:r>
              <a:rPr lang="en-US" dirty="0"/>
              <a:t>: Qubits can be entangled, meaning the </a:t>
            </a:r>
            <a:r>
              <a:rPr lang="en-US" b="1" i="1" dirty="0"/>
              <a:t>state of one qubit is directly related to the state of another</a:t>
            </a:r>
            <a:r>
              <a:rPr lang="en-US" dirty="0"/>
              <a:t>, regardless of the distance separating them. 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Measurement:</a:t>
            </a:r>
            <a:r>
              <a:rPr lang="en-US" dirty="0"/>
              <a:t> When a qubit is measured, it collapses from its superposition state to one of the basis states (either |0⟩ or |1⟩). The outcome of the measurement is </a:t>
            </a:r>
            <a:r>
              <a:rPr lang="en-US" dirty="0" smtClean="0"/>
              <a:t>probabilistic.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316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 smtClean="0"/>
              <a:t>Type of particles used to build Qubits</a:t>
            </a:r>
            <a:endParaRPr lang="en-IN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137" y="1936238"/>
            <a:ext cx="10231278" cy="362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4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117" y="469607"/>
            <a:ext cx="11103451" cy="593119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96677" y="102510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Superconducting qubits</a:t>
            </a:r>
            <a:r>
              <a:rPr lang="en-US" dirty="0"/>
              <a:t>: IBM creates </a:t>
            </a:r>
            <a:r>
              <a:rPr lang="en-US" dirty="0" err="1"/>
              <a:t>transmon</a:t>
            </a:r>
            <a:r>
              <a:rPr lang="en-US" dirty="0"/>
              <a:t> qubits using niobium and </a:t>
            </a:r>
            <a:r>
              <a:rPr lang="en-US" dirty="0" err="1"/>
              <a:t>aluminium</a:t>
            </a:r>
            <a:r>
              <a:rPr lang="en-US" dirty="0"/>
              <a:t> on a silicon substrate</a:t>
            </a:r>
          </a:p>
        </p:txBody>
      </p:sp>
    </p:spTree>
    <p:extLst>
      <p:ext uri="{BB962C8B-B14F-4D97-AF65-F5344CB8AC3E}">
        <p14:creationId xmlns:p14="http://schemas.microsoft.com/office/powerpoint/2010/main" val="41319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335" y="0"/>
            <a:ext cx="12308335" cy="713965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26089" y="133301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Trapped –ion qubits</a:t>
            </a:r>
            <a:r>
              <a:rPr lang="en-US" dirty="0"/>
              <a:t>: </a:t>
            </a:r>
            <a:r>
              <a:rPr lang="en-US" dirty="0" err="1"/>
              <a:t>Quantinuum</a:t>
            </a:r>
            <a:r>
              <a:rPr lang="en-US" dirty="0"/>
              <a:t> and </a:t>
            </a:r>
            <a:r>
              <a:rPr lang="en-US" dirty="0" err="1"/>
              <a:t>IonQ</a:t>
            </a:r>
            <a:r>
              <a:rPr lang="en-US" dirty="0"/>
              <a:t> create qubits using ionized ytterbium atoms</a:t>
            </a:r>
          </a:p>
        </p:txBody>
      </p:sp>
    </p:spTree>
    <p:extLst>
      <p:ext uri="{BB962C8B-B14F-4D97-AF65-F5344CB8AC3E}">
        <p14:creationId xmlns:p14="http://schemas.microsoft.com/office/powerpoint/2010/main" val="2158104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725886" y="94113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Xanadu creates qubits by squeezing laser light using ring resonators</a:t>
            </a:r>
          </a:p>
        </p:txBody>
      </p:sp>
    </p:spTree>
    <p:extLst>
      <p:ext uri="{BB962C8B-B14F-4D97-AF65-F5344CB8AC3E}">
        <p14:creationId xmlns:p14="http://schemas.microsoft.com/office/powerpoint/2010/main" val="417019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Video1 : How to build Quantum Computer</a:t>
            </a:r>
            <a:endParaRPr lang="en-IN" dirty="0"/>
          </a:p>
        </p:txBody>
      </p:sp>
      <p:pic>
        <p:nvPicPr>
          <p:cNvPr id="4" name="N06hC1GL1ns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149150" y="1790310"/>
            <a:ext cx="7893699" cy="444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061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 smtClean="0"/>
              <a:t>QC Hardware : Basic Requirements</a:t>
            </a:r>
            <a:endParaRPr lang="en-IN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53256"/>
            <a:ext cx="9824698" cy="403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57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/>
              <a:t>Topics : 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Introduction to Quantum Computing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 smtClean="0"/>
              <a:t>Why </a:t>
            </a:r>
            <a:r>
              <a:rPr lang="en-US" b="1" dirty="0"/>
              <a:t>Quantum Computing?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 smtClean="0"/>
              <a:t>What </a:t>
            </a:r>
            <a:r>
              <a:rPr lang="en-US" b="1" dirty="0"/>
              <a:t>is Quantum Computing 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IN" b="1" dirty="0"/>
              <a:t>Fundamental Principles of Quantum Computing</a:t>
            </a:r>
          </a:p>
          <a:p>
            <a:pPr marL="514350" indent="-514350">
              <a:buFont typeface="+mj-lt"/>
              <a:buAutoNum type="arabicPeriod"/>
            </a:pPr>
            <a:r>
              <a:rPr lang="en-IN" b="1" dirty="0" smtClean="0"/>
              <a:t>Qubits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smtClean="0"/>
              <a:t>Introduction to </a:t>
            </a:r>
            <a:r>
              <a:rPr lang="en-US" b="1" dirty="0"/>
              <a:t>Python Qiskit</a:t>
            </a:r>
            <a:endParaRPr lang="en-IN" b="1" dirty="0"/>
          </a:p>
          <a:p>
            <a:pPr marL="514350" indent="-514350">
              <a:buFont typeface="+mj-lt"/>
              <a:buAutoNum type="arabicPeriod"/>
            </a:pPr>
            <a:r>
              <a:rPr lang="en-IN" b="1" dirty="0" smtClean="0"/>
              <a:t>Quantum Gates </a:t>
            </a:r>
            <a:r>
              <a:rPr lang="en-IN" b="1" dirty="0"/>
              <a:t>and  </a:t>
            </a:r>
            <a:r>
              <a:rPr lang="en-IN" b="1" dirty="0" smtClean="0"/>
              <a:t>Quantum Circuits</a:t>
            </a:r>
            <a:endParaRPr lang="en-IN" b="1" dirty="0"/>
          </a:p>
          <a:p>
            <a:pPr marL="514350" indent="-514350">
              <a:buFont typeface="+mj-lt"/>
              <a:buAutoNum type="arabicPeriod"/>
            </a:pPr>
            <a:r>
              <a:rPr lang="en-IN" b="1" dirty="0" smtClean="0"/>
              <a:t>Introduction </a:t>
            </a:r>
            <a:r>
              <a:rPr lang="en-IN" b="1" dirty="0"/>
              <a:t>to Quantum Algorithms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Future Directions and Research Opportunities</a:t>
            </a:r>
            <a:endParaRPr lang="en-IN" b="1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715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3850910"/>
              </p:ext>
            </p:extLst>
          </p:nvPr>
        </p:nvGraphicFramePr>
        <p:xfrm>
          <a:off x="578501" y="186613"/>
          <a:ext cx="10702208" cy="6202208"/>
        </p:xfrm>
        <a:graphic>
          <a:graphicData uri="http://schemas.openxmlformats.org/drawingml/2006/table">
            <a:tbl>
              <a:tblPr/>
              <a:tblGrid>
                <a:gridCol w="1318281">
                  <a:extLst>
                    <a:ext uri="{9D8B030D-6E8A-4147-A177-3AD203B41FA5}">
                      <a16:colId xmlns:a16="http://schemas.microsoft.com/office/drawing/2014/main" val="2210392502"/>
                    </a:ext>
                  </a:extLst>
                </a:gridCol>
                <a:gridCol w="1518222">
                  <a:extLst>
                    <a:ext uri="{9D8B030D-6E8A-4147-A177-3AD203B41FA5}">
                      <a16:colId xmlns:a16="http://schemas.microsoft.com/office/drawing/2014/main" val="688979845"/>
                    </a:ext>
                  </a:extLst>
                </a:gridCol>
                <a:gridCol w="7865705">
                  <a:extLst>
                    <a:ext uri="{9D8B030D-6E8A-4147-A177-3AD203B41FA5}">
                      <a16:colId xmlns:a16="http://schemas.microsoft.com/office/drawing/2014/main" val="3264458704"/>
                    </a:ext>
                  </a:extLst>
                </a:gridCol>
              </a:tblGrid>
              <a:tr h="5361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dirty="0">
                          <a:effectLst/>
                        </a:rPr>
                        <a:t>Year</a:t>
                      </a:r>
                    </a:p>
                  </a:txBody>
                  <a:tcPr marL="10460" marR="10460" marT="10460" marB="10460" anchor="b">
                    <a:lnL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dirty="0">
                          <a:effectLst/>
                        </a:rPr>
                        <a:t>Qubit Size</a:t>
                      </a:r>
                    </a:p>
                  </a:txBody>
                  <a:tcPr marL="10460" marR="10460" marT="10460" marB="10460" anchor="b">
                    <a:lnL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A1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1" dirty="0">
                          <a:effectLst/>
                        </a:rPr>
                        <a:t>Milestone</a:t>
                      </a:r>
                    </a:p>
                  </a:txBody>
                  <a:tcPr marL="10460" marR="10460" marT="10460" marB="10460" anchor="b">
                    <a:lnL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5E7E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233070"/>
                  </a:ext>
                </a:extLst>
              </a:tr>
              <a:tr h="557015"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1998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9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A1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9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A1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A1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First demonstration of quantum error correction using 9 physical qubits to encode 1 logical qubit.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3694114"/>
                  </a:ext>
                </a:extLst>
              </a:tr>
              <a:tr h="359017"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2016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5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4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IBM introduces the 5-qubit IBM Q 5 Tenerife and IBM Q 5 Yorktown processors.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4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4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715118"/>
                  </a:ext>
                </a:extLst>
              </a:tr>
              <a:tr h="28625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2017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14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A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IBM launches the 14-qubit IBM Q 14 Melbourne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A6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2947511"/>
                  </a:ext>
                </a:extLst>
              </a:tr>
              <a:tr h="286251">
                <a:tc>
                  <a:txBody>
                    <a:bodyPr/>
                    <a:lstStyle/>
                    <a:p>
                      <a:pPr fontAlgn="base"/>
                      <a:endParaRPr lang="en-IN" sz="1800" dirty="0">
                        <a:effectLst/>
                      </a:endParaRP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A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16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A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A6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A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IBM introduces the 16-qubit IBM Q 16 </a:t>
                      </a:r>
                      <a:r>
                        <a:rPr lang="en-IN" sz="1800" dirty="0" err="1">
                          <a:effectLst/>
                        </a:rPr>
                        <a:t>Rüschlikon</a:t>
                      </a:r>
                      <a:r>
                        <a:rPr lang="en-IN" sz="1800" dirty="0">
                          <a:effectLst/>
                        </a:rPr>
                        <a:t>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A6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A6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A6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A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8717848"/>
                  </a:ext>
                </a:extLst>
              </a:tr>
              <a:tr h="286251">
                <a:tc>
                  <a:txBody>
                    <a:bodyPr/>
                    <a:lstStyle/>
                    <a:p>
                      <a:pPr fontAlgn="base"/>
                      <a:endParaRPr lang="en-IN" sz="1800">
                        <a:effectLst/>
                      </a:endParaRP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17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A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9A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IBM unveils the 17-qubit IBM Q 17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A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A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A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9927493"/>
                  </a:ext>
                </a:extLst>
              </a:tr>
              <a:tr h="286251">
                <a:tc>
                  <a:txBody>
                    <a:bodyPr/>
                    <a:lstStyle/>
                    <a:p>
                      <a:pPr fontAlgn="base"/>
                      <a:endParaRPr lang="en-IN" sz="1800">
                        <a:effectLst/>
                      </a:endParaRP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9A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9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20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9A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9A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IBM releases the 20-qubit IBM Q 20 Tokyo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2511778"/>
                  </a:ext>
                </a:extLst>
              </a:tr>
              <a:tr h="28625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2018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9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B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9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20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IBM releases the 20-qubit IBM Q 20 Austin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9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5220392"/>
                  </a:ext>
                </a:extLst>
              </a:tr>
              <a:tr h="286251">
                <a:tc>
                  <a:txBody>
                    <a:bodyPr/>
                    <a:lstStyle/>
                    <a:p>
                      <a:pPr fontAlgn="base"/>
                      <a:endParaRPr lang="en-IN" sz="1800">
                        <a:effectLst/>
                      </a:endParaRP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9A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50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IBM introduces the 50-qubit IBM Q 50 Prototype.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2943033"/>
                  </a:ext>
                </a:extLst>
              </a:tr>
              <a:tr h="28625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2019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9A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9A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53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IBM launches the 53-qubit IBM Q 53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931344"/>
                  </a:ext>
                </a:extLst>
              </a:tr>
              <a:tr h="359017">
                <a:tc>
                  <a:txBody>
                    <a:bodyPr/>
                    <a:lstStyle/>
                    <a:p>
                      <a:pPr fontAlgn="base"/>
                      <a:endParaRPr lang="en-IN" sz="1800">
                        <a:effectLst/>
                      </a:endParaRP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53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9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Google claims quantum supremacy with its 53-qubit Sycamore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4854963"/>
                  </a:ext>
                </a:extLst>
              </a:tr>
              <a:tr h="30233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2020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9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27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9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9B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IBM achieves a Quantum Volume of 64 with a 27-qubit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2819848"/>
                  </a:ext>
                </a:extLst>
              </a:tr>
              <a:tr h="28625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2021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127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A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IBM releases the 127-qubit IBM Quantum Eagle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9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9541194"/>
                  </a:ext>
                </a:extLst>
              </a:tr>
              <a:tr h="28625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2022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A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433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A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A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IBM unveils the 433-qubit IBM Quantum Osprey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E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3435332"/>
                  </a:ext>
                </a:extLst>
              </a:tr>
              <a:tr h="30233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2023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1,121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IBM presents the 1,121-qubit IBM Quantum Condor processor.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B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6259877"/>
                  </a:ext>
                </a:extLst>
              </a:tr>
              <a:tr h="557015">
                <a:tc>
                  <a:txBody>
                    <a:bodyPr/>
                    <a:lstStyle/>
                    <a:p>
                      <a:pPr fontAlgn="base"/>
                      <a:endParaRPr lang="en-IN" sz="1800">
                        <a:effectLst/>
                      </a:endParaRP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7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1,305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9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B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D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Researchers at TU Darmstadt demonstrate a 1,305-qubit </a:t>
                      </a:r>
                      <a:r>
                        <a:rPr lang="en-US" sz="1800" dirty="0" smtClean="0">
                          <a:effectLst/>
                        </a:rPr>
                        <a:t>array </a:t>
                      </a:r>
                      <a:r>
                        <a:rPr lang="en-US" sz="1800" dirty="0">
                          <a:effectLst/>
                        </a:rPr>
                        <a:t>based on optical tweezers.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B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B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B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1507104"/>
                  </a:ext>
                </a:extLst>
              </a:tr>
              <a:tr h="302331">
                <a:tc>
                  <a:txBody>
                    <a:bodyPr/>
                    <a:lstStyle/>
                    <a:p>
                      <a:pPr fontAlgn="base"/>
                      <a:endParaRPr lang="en-IN" sz="1800">
                        <a:effectLst/>
                      </a:endParaRP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B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1,180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5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Atom Computing announces a 1,180-qubit array based on Rydberg atoms.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99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8365556"/>
                  </a:ext>
                </a:extLst>
              </a:tr>
              <a:tr h="30233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2024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A0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Up to 8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90B2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dirty="0">
                          <a:effectLst/>
                        </a:rPr>
                        <a:t>Researchers fuse small quantum states into states with up to eight qubits.</a:t>
                      </a:r>
                    </a:p>
                  </a:txBody>
                  <a:tcPr marL="10460" marR="10460" marT="7845" marB="7845" anchor="ctr">
                    <a:lnL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10AC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9591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230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IN" b="1" dirty="0"/>
              <a:t>Challenges and </a:t>
            </a:r>
            <a:r>
              <a:rPr lang="en-IN" b="1" dirty="0" smtClean="0"/>
              <a:t>Considerations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Decoherence</a:t>
            </a:r>
            <a:r>
              <a:rPr lang="en-US" dirty="0"/>
              <a:t>: Quantum systems are sensitive to their environment, and maintaining coherence is critical for reliable computations.</a:t>
            </a:r>
          </a:p>
          <a:p>
            <a:r>
              <a:rPr lang="en-US" b="1" dirty="0"/>
              <a:t>Error Correction</a:t>
            </a:r>
            <a:r>
              <a:rPr lang="en-US" dirty="0"/>
              <a:t>: Quantum computations are prone to errors, necessitating the development of quantum error correction codes and fault-tolerant techniques.</a:t>
            </a:r>
          </a:p>
          <a:p>
            <a:r>
              <a:rPr lang="en-US" b="1" dirty="0"/>
              <a:t>Scalability</a:t>
            </a:r>
            <a:r>
              <a:rPr lang="en-US" dirty="0"/>
              <a:t>: As quantum computers grow in size and complexity, challenges related to maintaining qubit coherence and reducing noise become increasingly significant.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5900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 smtClean="0"/>
              <a:t>2. Quantum Register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29539" cy="4351338"/>
          </a:xfrm>
        </p:spPr>
        <p:txBody>
          <a:bodyPr/>
          <a:lstStyle/>
          <a:p>
            <a:r>
              <a:rPr lang="en-US" dirty="0"/>
              <a:t>A quantum register is a system comprising multiple </a:t>
            </a:r>
            <a:r>
              <a:rPr lang="en-US" u="sng" dirty="0"/>
              <a:t>qubits</a:t>
            </a:r>
            <a:r>
              <a:rPr lang="en-US" dirty="0"/>
              <a:t>, serving as the quantum analogue of the </a:t>
            </a:r>
            <a:r>
              <a:rPr lang="en-US" u="sng" dirty="0"/>
              <a:t>classical processor register</a:t>
            </a:r>
            <a:r>
              <a:rPr lang="en-US" dirty="0" smtClean="0"/>
              <a:t>.</a:t>
            </a:r>
          </a:p>
          <a:p>
            <a:endParaRPr lang="en-IN" dirty="0"/>
          </a:p>
        </p:txBody>
      </p:sp>
      <p:pic>
        <p:nvPicPr>
          <p:cNvPr id="3074" name="Picture 2" descr="WILL QUANTUM COMPUTERS TRANSFORM THE NEXT CENTURY? — Steemi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310" y="2254833"/>
            <a:ext cx="5404434" cy="2802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2032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 smtClean="0"/>
              <a:t>3. Quantum Gates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Quantum gates are the basic building blocks of quantum circuits, and they are used to manipulate the quantum state of qubits. A quantum gate is a mathematical operation that acts on the state of one or more qubits, and it can be represented by a matrix.</a:t>
            </a:r>
            <a:endParaRPr lang="en-IN" dirty="0"/>
          </a:p>
        </p:txBody>
      </p:sp>
      <p:pic>
        <p:nvPicPr>
          <p:cNvPr id="5122" name="Picture 2" descr="https://miro.medium.com/v2/resize:fit:759/0*zJ0B8npKvKey5_q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358" y="3509963"/>
            <a:ext cx="5781675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5164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09112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 smtClean="0"/>
              <a:t>4. Quantum Circuits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64020" cy="4351338"/>
          </a:xfrm>
        </p:spPr>
        <p:txBody>
          <a:bodyPr/>
          <a:lstStyle/>
          <a:p>
            <a:r>
              <a:rPr lang="en-US" dirty="0"/>
              <a:t>Quantum circuits are composed of quantum gates and are used to perform quantum algorithms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A quantum circuit is a series of quantum gates that act on one or more qubits.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gates are arranged in a specific order, and the circuit is executed in a specific sequence.</a:t>
            </a:r>
            <a:endParaRPr lang="en-IN" dirty="0"/>
          </a:p>
        </p:txBody>
      </p:sp>
      <p:pic>
        <p:nvPicPr>
          <p:cNvPr id="7170" name="Picture 2" descr="tikz pgf - What's a good package for typesetting quantum circuits? - TeX -  LaTeX Stack Exchan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188" y="2474150"/>
            <a:ext cx="5977812" cy="2853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360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 smtClean="0"/>
              <a:t>5. Quantum Processing Unit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  <a:latin typeface="__Work_Sans_5b7e72"/>
              </a:rPr>
              <a:t>A </a:t>
            </a:r>
            <a:r>
              <a:rPr lang="en-US" dirty="0">
                <a:solidFill>
                  <a:srgbClr val="000000"/>
                </a:solidFill>
                <a:latin typeface="__Work_Sans_5b7e72"/>
              </a:rPr>
              <a:t>quantum processing unit (QPU) is a computational unit that relies on quantum principles to perform a task. The QPU includes the:</a:t>
            </a:r>
          </a:p>
          <a:p>
            <a:r>
              <a:rPr lang="en-US" b="1" dirty="0">
                <a:solidFill>
                  <a:srgbClr val="000000"/>
                </a:solidFill>
                <a:latin typeface="__Work_Sans_5b7e72"/>
              </a:rPr>
              <a:t>QRAM (register + gates)</a:t>
            </a:r>
          </a:p>
          <a:p>
            <a:r>
              <a:rPr lang="en-US" b="1" dirty="0">
                <a:solidFill>
                  <a:srgbClr val="000000"/>
                </a:solidFill>
                <a:latin typeface="__Work_Sans_5b7e72"/>
              </a:rPr>
              <a:t>Quantum control unit (QCU) which drives the system to the desired state.</a:t>
            </a:r>
          </a:p>
          <a:p>
            <a:r>
              <a:rPr lang="en-US" b="1" dirty="0">
                <a:solidFill>
                  <a:srgbClr val="000000"/>
                </a:solidFill>
                <a:latin typeface="__Work_Sans_5b7e72"/>
              </a:rPr>
              <a:t>Classical controller interface </a:t>
            </a:r>
            <a:r>
              <a:rPr lang="en-US" dirty="0">
                <a:solidFill>
                  <a:srgbClr val="000000"/>
                </a:solidFill>
                <a:latin typeface="__Work_Sans_5b7e72"/>
              </a:rPr>
              <a:t>which defines the interaction between the host CPU and the QPU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3832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 smtClean="0"/>
              <a:t>6. Measurement Devices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6112975" cy="3184914"/>
          </a:xfrm>
        </p:spPr>
        <p:txBody>
          <a:bodyPr/>
          <a:lstStyle/>
          <a:p>
            <a:r>
              <a:rPr lang="en-US" dirty="0" smtClean="0"/>
              <a:t>Quantum </a:t>
            </a:r>
            <a:r>
              <a:rPr lang="en-US" dirty="0"/>
              <a:t>measurement is all about obtaining information about the state of a quantum </a:t>
            </a:r>
            <a:r>
              <a:rPr lang="en-US" dirty="0" smtClean="0"/>
              <a:t>system</a:t>
            </a:r>
          </a:p>
          <a:p>
            <a:r>
              <a:rPr lang="en-IN" dirty="0"/>
              <a:t>Quantum </a:t>
            </a:r>
            <a:r>
              <a:rPr lang="en-IN" dirty="0" smtClean="0"/>
              <a:t>Sensors,</a:t>
            </a:r>
            <a:r>
              <a:rPr lang="en-IN" dirty="0"/>
              <a:t> Quantum </a:t>
            </a:r>
            <a:r>
              <a:rPr lang="en-IN" dirty="0" smtClean="0"/>
              <a:t>Microscopes,</a:t>
            </a:r>
            <a:r>
              <a:rPr lang="en-US" dirty="0"/>
              <a:t> Quantum Clocks and Frequency </a:t>
            </a:r>
            <a:r>
              <a:rPr lang="en-US" dirty="0" smtClean="0"/>
              <a:t>Standards,</a:t>
            </a:r>
            <a:r>
              <a:rPr lang="en-IN" dirty="0"/>
              <a:t> Quantum Gravimeters and </a:t>
            </a:r>
            <a:r>
              <a:rPr lang="en-IN" dirty="0" smtClean="0"/>
              <a:t>Gyroscopes.</a:t>
            </a:r>
            <a:endParaRPr lang="en-IN" dirty="0"/>
          </a:p>
        </p:txBody>
      </p:sp>
      <p:pic>
        <p:nvPicPr>
          <p:cNvPr id="6146" name="Picture 2" descr="https://miro.medium.com/v2/resize:fit:875/1*wEVOl6Cqr7_JtyfXcQCez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356" y="2315223"/>
            <a:ext cx="4393034" cy="1712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647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82245"/>
            <a:ext cx="10515600" cy="741299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/>
              <a:t>3.3 </a:t>
            </a:r>
            <a:r>
              <a:rPr lang="en-US" b="1" dirty="0" smtClean="0"/>
              <a:t>Architecture  </a:t>
            </a:r>
            <a:r>
              <a:rPr lang="en-US" b="1" dirty="0"/>
              <a:t>of Quantum Computer</a:t>
            </a:r>
            <a:endParaRPr lang="en-IN" b="1" dirty="0"/>
          </a:p>
        </p:txBody>
      </p:sp>
      <p:pic>
        <p:nvPicPr>
          <p:cNvPr id="8198" name="Picture 6" descr="Overview of Quantum Computer Platfo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71" y="2009029"/>
            <a:ext cx="10024123" cy="4662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91885" y="1235454"/>
            <a:ext cx="1095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1. Application Layer 2. Classical Processing Layer 3.  </a:t>
            </a:r>
            <a:r>
              <a:rPr lang="en-US" sz="2400" b="1" dirty="0"/>
              <a:t> </a:t>
            </a:r>
            <a:r>
              <a:rPr lang="en-US" sz="2400" b="1" dirty="0" smtClean="0"/>
              <a:t>Quantum Computing Layers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129867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IN" b="1" dirty="0"/>
              <a:t>Quantum Computer Cooling </a:t>
            </a:r>
            <a:r>
              <a:rPr lang="en-IN" b="1" dirty="0" smtClean="0"/>
              <a:t>Systems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Quantum </a:t>
            </a:r>
            <a:r>
              <a:rPr lang="en-US" dirty="0"/>
              <a:t>bits, or qubits, typically operate at extremely low temperatures to maintain their quantum states and minimize thermal noise.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operational temperature for most superconducting qubits is around </a:t>
            </a:r>
            <a:r>
              <a:rPr lang="en-US" b="1" dirty="0"/>
              <a:t>10 to 20 </a:t>
            </a:r>
            <a:r>
              <a:rPr lang="en-US" b="1" dirty="0" err="1"/>
              <a:t>milliKelvin</a:t>
            </a:r>
            <a:r>
              <a:rPr lang="en-US" b="1" dirty="0"/>
              <a:t> (</a:t>
            </a:r>
            <a:r>
              <a:rPr lang="en-US" b="1" dirty="0" err="1"/>
              <a:t>mK</a:t>
            </a:r>
            <a:r>
              <a:rPr lang="en-US" b="1" dirty="0"/>
              <a:t>), </a:t>
            </a:r>
            <a:r>
              <a:rPr lang="en-US" dirty="0"/>
              <a:t>which is just above absolute zero (approximately -273.15°C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There are </a:t>
            </a:r>
            <a:r>
              <a:rPr lang="en-US" dirty="0"/>
              <a:t>advancements in quantum technology that allow for operation at higher temperatures. For instance, silicon qubits have been shown to function at temperatures up to 10 Kelvin (K</a:t>
            </a:r>
            <a:r>
              <a:rPr lang="en-US" dirty="0" smtClean="0"/>
              <a:t>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9224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IN" b="1" dirty="0"/>
              <a:t>Quantum Computer Cooling </a:t>
            </a:r>
            <a:r>
              <a:rPr lang="en-IN" b="1" dirty="0" smtClean="0"/>
              <a:t>Systems</a:t>
            </a:r>
            <a:endParaRPr lang="en-IN" b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467453"/>
              </p:ext>
            </p:extLst>
          </p:nvPr>
        </p:nvGraphicFramePr>
        <p:xfrm>
          <a:off x="1082350" y="1825624"/>
          <a:ext cx="9685176" cy="447585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228392">
                  <a:extLst>
                    <a:ext uri="{9D8B030D-6E8A-4147-A177-3AD203B41FA5}">
                      <a16:colId xmlns:a16="http://schemas.microsoft.com/office/drawing/2014/main" val="3308906625"/>
                    </a:ext>
                  </a:extLst>
                </a:gridCol>
                <a:gridCol w="3228392">
                  <a:extLst>
                    <a:ext uri="{9D8B030D-6E8A-4147-A177-3AD203B41FA5}">
                      <a16:colId xmlns:a16="http://schemas.microsoft.com/office/drawing/2014/main" val="1240316698"/>
                    </a:ext>
                  </a:extLst>
                </a:gridCol>
                <a:gridCol w="3228392">
                  <a:extLst>
                    <a:ext uri="{9D8B030D-6E8A-4147-A177-3AD203B41FA5}">
                      <a16:colId xmlns:a16="http://schemas.microsoft.com/office/drawing/2014/main" val="3345240845"/>
                    </a:ext>
                  </a:extLst>
                </a:gridCol>
              </a:tblGrid>
              <a:tr h="698920"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1" dirty="0">
                          <a:effectLst/>
                        </a:rPr>
                        <a:t>Cooling System</a:t>
                      </a:r>
                    </a:p>
                  </a:txBody>
                  <a:tcPr marL="45092" marR="45092" marT="45092" marB="45092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1" dirty="0">
                          <a:effectLst/>
                        </a:rPr>
                        <a:t>Minimum Temperature Achievable</a:t>
                      </a:r>
                    </a:p>
                  </a:txBody>
                  <a:tcPr marL="45092" marR="45092" marT="45092" marB="45092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400" b="1" dirty="0">
                          <a:effectLst/>
                        </a:rPr>
                        <a:t>Type of Qubits</a:t>
                      </a:r>
                    </a:p>
                  </a:txBody>
                  <a:tcPr marL="45092" marR="45092" marT="45092" marB="45092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6380047"/>
                  </a:ext>
                </a:extLst>
              </a:tr>
              <a:tr h="473462">
                <a:tc>
                  <a:txBody>
                    <a:bodyPr/>
                    <a:lstStyle/>
                    <a:p>
                      <a:pPr fontAlgn="base"/>
                      <a:r>
                        <a:rPr lang="en-IN" sz="2000" b="1" dirty="0">
                          <a:effectLst/>
                        </a:rPr>
                        <a:t>Dilution Refrigerator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>
                          <a:effectLst/>
                        </a:rPr>
                        <a:t>~10 mK (10 milliKelvin)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>
                          <a:effectLst/>
                        </a:rPr>
                        <a:t>Superconducting qubits</a:t>
                      </a:r>
                    </a:p>
                  </a:txBody>
                  <a:tcPr marL="45092" marR="45092" marT="33819" marB="33819" anchor="ctr"/>
                </a:tc>
                <a:extLst>
                  <a:ext uri="{0D108BD9-81ED-4DB2-BD59-A6C34878D82A}">
                    <a16:rowId xmlns:a16="http://schemas.microsoft.com/office/drawing/2014/main" val="2579123543"/>
                  </a:ext>
                </a:extLst>
              </a:tr>
              <a:tr h="879286">
                <a:tc>
                  <a:txBody>
                    <a:bodyPr/>
                    <a:lstStyle/>
                    <a:p>
                      <a:pPr fontAlgn="base"/>
                      <a:r>
                        <a:rPr lang="en-IN" sz="2000" b="1" dirty="0">
                          <a:effectLst/>
                        </a:rPr>
                        <a:t>Adiabatic Demagnetization Refrigeration (ADR)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>
                          <a:effectLst/>
                        </a:rPr>
                        <a:t>&lt; 2 K (2000 milliKelvin)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>
                          <a:effectLst/>
                        </a:rPr>
                        <a:t>Various types of qubits</a:t>
                      </a:r>
                    </a:p>
                  </a:txBody>
                  <a:tcPr marL="45092" marR="45092" marT="33819" marB="33819" anchor="ctr"/>
                </a:tc>
                <a:extLst>
                  <a:ext uri="{0D108BD9-81ED-4DB2-BD59-A6C34878D82A}">
                    <a16:rowId xmlns:a16="http://schemas.microsoft.com/office/drawing/2014/main" val="1588235424"/>
                  </a:ext>
                </a:extLst>
              </a:tr>
              <a:tr h="676374">
                <a:tc>
                  <a:txBody>
                    <a:bodyPr/>
                    <a:lstStyle/>
                    <a:p>
                      <a:pPr fontAlgn="base"/>
                      <a:r>
                        <a:rPr lang="en-IN" sz="2000" b="1" dirty="0">
                          <a:effectLst/>
                        </a:rPr>
                        <a:t>Pulse Tube Refrigeration (PTR)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 dirty="0">
                          <a:effectLst/>
                        </a:rPr>
                        <a:t>&lt; 4 K (4000 </a:t>
                      </a:r>
                      <a:r>
                        <a:rPr lang="en-IN" sz="2000" dirty="0" err="1">
                          <a:effectLst/>
                        </a:rPr>
                        <a:t>milliKelvin</a:t>
                      </a:r>
                      <a:r>
                        <a:rPr lang="en-IN" sz="2000" dirty="0">
                          <a:effectLst/>
                        </a:rPr>
                        <a:t>)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>
                          <a:effectLst/>
                        </a:rPr>
                        <a:t>Superconducting qubits</a:t>
                      </a:r>
                    </a:p>
                  </a:txBody>
                  <a:tcPr marL="45092" marR="45092" marT="33819" marB="33819" anchor="ctr"/>
                </a:tc>
                <a:extLst>
                  <a:ext uri="{0D108BD9-81ED-4DB2-BD59-A6C34878D82A}">
                    <a16:rowId xmlns:a16="http://schemas.microsoft.com/office/drawing/2014/main" val="3751422433"/>
                  </a:ext>
                </a:extLst>
              </a:tr>
              <a:tr h="473462">
                <a:tc>
                  <a:txBody>
                    <a:bodyPr/>
                    <a:lstStyle/>
                    <a:p>
                      <a:pPr fontAlgn="base"/>
                      <a:r>
                        <a:rPr lang="en-IN" sz="2000" b="1" dirty="0">
                          <a:effectLst/>
                        </a:rPr>
                        <a:t>Laser Cooling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 dirty="0">
                          <a:effectLst/>
                        </a:rPr>
                        <a:t>Near absolute zero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>
                          <a:effectLst/>
                        </a:rPr>
                        <a:t>Trapped ions, atomic qubits</a:t>
                      </a:r>
                    </a:p>
                  </a:txBody>
                  <a:tcPr marL="45092" marR="45092" marT="33819" marB="33819" anchor="ctr"/>
                </a:tc>
                <a:extLst>
                  <a:ext uri="{0D108BD9-81ED-4DB2-BD59-A6C34878D82A}">
                    <a16:rowId xmlns:a16="http://schemas.microsoft.com/office/drawing/2014/main" val="1395044411"/>
                  </a:ext>
                </a:extLst>
              </a:tr>
              <a:tr h="473462">
                <a:tc>
                  <a:txBody>
                    <a:bodyPr/>
                    <a:lstStyle/>
                    <a:p>
                      <a:pPr fontAlgn="base"/>
                      <a:r>
                        <a:rPr lang="en-IN" sz="2000" b="1" dirty="0">
                          <a:effectLst/>
                        </a:rPr>
                        <a:t>2D Quantum Cooling System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 dirty="0">
                          <a:effectLst/>
                        </a:rPr>
                        <a:t>100 </a:t>
                      </a:r>
                      <a:r>
                        <a:rPr lang="en-IN" sz="2000" dirty="0" err="1">
                          <a:effectLst/>
                        </a:rPr>
                        <a:t>mK</a:t>
                      </a:r>
                      <a:r>
                        <a:rPr lang="en-IN" sz="2000" dirty="0">
                          <a:effectLst/>
                        </a:rPr>
                        <a:t> (100 </a:t>
                      </a:r>
                      <a:r>
                        <a:rPr lang="en-IN" sz="2000" dirty="0" err="1">
                          <a:effectLst/>
                        </a:rPr>
                        <a:t>milliKelvin</a:t>
                      </a:r>
                      <a:r>
                        <a:rPr lang="en-IN" sz="2000" dirty="0">
                          <a:effectLst/>
                        </a:rPr>
                        <a:t>)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 dirty="0">
                          <a:effectLst/>
                        </a:rPr>
                        <a:t>Various types of qubits</a:t>
                      </a:r>
                    </a:p>
                  </a:txBody>
                  <a:tcPr marL="45092" marR="45092" marT="33819" marB="33819" anchor="ctr"/>
                </a:tc>
                <a:extLst>
                  <a:ext uri="{0D108BD9-81ED-4DB2-BD59-A6C34878D82A}">
                    <a16:rowId xmlns:a16="http://schemas.microsoft.com/office/drawing/2014/main" val="3163977381"/>
                  </a:ext>
                </a:extLst>
              </a:tr>
              <a:tr h="676374">
                <a:tc>
                  <a:txBody>
                    <a:bodyPr/>
                    <a:lstStyle/>
                    <a:p>
                      <a:pPr fontAlgn="base"/>
                      <a:r>
                        <a:rPr lang="en-IN" sz="2000" b="1" dirty="0">
                          <a:effectLst/>
                        </a:rPr>
                        <a:t>Immersion Cooling with Helium-3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>
                          <a:effectLst/>
                        </a:rPr>
                        <a:t>&lt; 1 K (1000 milliKelvin)</a:t>
                      </a:r>
                    </a:p>
                  </a:txBody>
                  <a:tcPr marL="45092" marR="45092" marT="33819" marB="33819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2000" dirty="0">
                          <a:effectLst/>
                        </a:rPr>
                        <a:t>Superconducting qubits</a:t>
                      </a:r>
                    </a:p>
                  </a:txBody>
                  <a:tcPr marL="45092" marR="45092" marT="33819" marB="33819" anchor="ctr"/>
                </a:tc>
                <a:extLst>
                  <a:ext uri="{0D108BD9-81ED-4DB2-BD59-A6C34878D82A}">
                    <a16:rowId xmlns:a16="http://schemas.microsoft.com/office/drawing/2014/main" val="2343213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993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1809" y="2520496"/>
            <a:ext cx="7633995" cy="1325563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/>
              <a:t>1.0 Why Quantum Computing?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32776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63DFC73E-50D1-E1D2-B0EA-AEFD60B6C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416" y="179983"/>
            <a:ext cx="4890072" cy="6498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599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University of Glasgow - University news - Archive of news - 2021 - November  - UofG lends support to £6.5m quantum computing consortium">
            <a:extLst>
              <a:ext uri="{FF2B5EF4-FFF2-40B4-BE49-F238E27FC236}">
                <a16:creationId xmlns:a16="http://schemas.microsoft.com/office/drawing/2014/main" id="{C2495684-FD82-F670-759D-7702F5D5C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2857" y="313478"/>
            <a:ext cx="8942877" cy="605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38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45" y="814022"/>
            <a:ext cx="10821910" cy="5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>
                <a:hlinkClick r:id="rId2"/>
              </a:rPr>
              <a:t>Qiskit</a:t>
            </a:r>
            <a:r>
              <a:rPr lang="en-IN" dirty="0">
                <a:hlinkClick r:id="rId2"/>
              </a:rPr>
              <a:t> | IBM Quantum </a:t>
            </a:r>
            <a:r>
              <a:rPr lang="en-IN" dirty="0" smtClean="0">
                <a:hlinkClick r:id="rId2"/>
              </a:rPr>
              <a:t>Computing</a:t>
            </a:r>
            <a:endParaRPr lang="en-IN" dirty="0" smtClean="0"/>
          </a:p>
          <a:p>
            <a:r>
              <a:rPr lang="en-US" dirty="0">
                <a:hlinkClick r:id="rId3"/>
              </a:rPr>
              <a:t>Qubits: What is a Qubit and How Qubits Work? - MAKB Tech (makb183.com</a:t>
            </a:r>
            <a:r>
              <a:rPr lang="en-US" dirty="0" smtClean="0">
                <a:hlinkClick r:id="rId3"/>
              </a:rPr>
              <a:t>)</a:t>
            </a:r>
            <a:endParaRPr lang="en-US" dirty="0" smtClean="0"/>
          </a:p>
          <a:p>
            <a:r>
              <a:rPr lang="en-IN" dirty="0">
                <a:hlinkClick r:id="rId4"/>
              </a:rPr>
              <a:t>Qubit (devopedia.org</a:t>
            </a:r>
            <a:r>
              <a:rPr lang="en-IN" dirty="0" smtClean="0">
                <a:hlinkClick r:id="rId4"/>
              </a:rPr>
              <a:t>)</a:t>
            </a:r>
            <a:endParaRPr lang="en-IN" dirty="0" smtClean="0"/>
          </a:p>
          <a:p>
            <a:r>
              <a:rPr lang="en-US" dirty="0">
                <a:hlinkClick r:id="rId5"/>
              </a:rPr>
              <a:t>Cryogenic measurements of semiconductor devices - NPL</a:t>
            </a:r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7160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hlinkClick r:id="rId2"/>
              </a:rPr>
              <a:t>Google's Quantum Lab in California holds the future of computing (youtube.com)</a:t>
            </a:r>
            <a:endParaRPr lang="en-US" dirty="0" smtClean="0">
              <a:hlinkClick r:id="rId3"/>
            </a:endParaRPr>
          </a:p>
          <a:p>
            <a:r>
              <a:rPr lang="en-US" dirty="0" smtClean="0">
                <a:hlinkClick r:id="rId3"/>
              </a:rPr>
              <a:t>Quantum </a:t>
            </a:r>
            <a:r>
              <a:rPr lang="en-US" dirty="0">
                <a:hlinkClick r:id="rId3"/>
              </a:rPr>
              <a:t>Computers, explained with MKBHD (youtube.com)</a:t>
            </a:r>
            <a:endParaRPr lang="en-US" dirty="0" smtClean="0">
              <a:hlinkClick r:id="rId4"/>
            </a:endParaRPr>
          </a:p>
          <a:p>
            <a:r>
              <a:rPr lang="en-US" dirty="0" smtClean="0">
                <a:hlinkClick r:id="rId4"/>
              </a:rPr>
              <a:t>The </a:t>
            </a:r>
            <a:r>
              <a:rPr lang="en-US" dirty="0">
                <a:hlinkClick r:id="rId4"/>
              </a:rPr>
              <a:t>Map of Quantum Computing - Quantum Computing Explained (youtube.com)</a:t>
            </a:r>
            <a:endParaRPr lang="en-US" dirty="0" smtClean="0">
              <a:hlinkClick r:id="rId5"/>
            </a:endParaRPr>
          </a:p>
          <a:p>
            <a:r>
              <a:rPr lang="en-US" dirty="0" smtClean="0">
                <a:hlinkClick r:id="rId5"/>
              </a:rPr>
              <a:t>Quantum </a:t>
            </a:r>
            <a:r>
              <a:rPr lang="en-US" dirty="0">
                <a:hlinkClick r:id="rId5"/>
              </a:rPr>
              <a:t>Computing Hardware - An Introduction (youtube.com</a:t>
            </a:r>
            <a:r>
              <a:rPr lang="en-US" dirty="0" smtClean="0">
                <a:hlinkClick r:id="rId5"/>
              </a:rPr>
              <a:t>)</a:t>
            </a:r>
            <a:endParaRPr lang="en-US" dirty="0" smtClean="0"/>
          </a:p>
          <a:p>
            <a:r>
              <a:rPr lang="en-US" dirty="0">
                <a:hlinkClick r:id="rId6"/>
              </a:rPr>
              <a:t>Decoded: How Does a Quantum Computer Work? (youtube.com)</a:t>
            </a:r>
            <a:endParaRPr lang="en-US" dirty="0" smtClean="0"/>
          </a:p>
          <a:p>
            <a:r>
              <a:rPr lang="en-US" dirty="0">
                <a:hlinkClick r:id="rId7"/>
              </a:rPr>
              <a:t>Quantum Computing: Algorithm, Programming and Hardware, an Introduction (youtube.com</a:t>
            </a:r>
            <a:r>
              <a:rPr lang="en-US" dirty="0" smtClean="0">
                <a:hlinkClick r:id="rId7"/>
              </a:rPr>
              <a:t>)</a:t>
            </a:r>
            <a:endParaRPr lang="en-US" dirty="0" smtClean="0"/>
          </a:p>
          <a:p>
            <a:r>
              <a:rPr lang="en-US" dirty="0">
                <a:hlinkClick r:id="rId8"/>
              </a:rPr>
              <a:t>Inside a Quantum Computer! with Andrea Morello (Part 1 of 2) (youtube.com</a:t>
            </a:r>
            <a:r>
              <a:rPr lang="en-US" dirty="0" smtClean="0">
                <a:hlinkClick r:id="rId8"/>
              </a:rPr>
              <a:t>)</a:t>
            </a:r>
            <a:endParaRPr lang="en-US" dirty="0" smtClean="0"/>
          </a:p>
          <a:p>
            <a:r>
              <a:rPr lang="en-US" dirty="0">
                <a:hlinkClick r:id="rId9"/>
              </a:rPr>
              <a:t>L2-1 Quantum Computing Hardware: An Overview (youtube.com</a:t>
            </a:r>
            <a:r>
              <a:rPr lang="en-US" dirty="0" smtClean="0">
                <a:hlinkClick r:id="rId9"/>
              </a:rPr>
              <a:t>)</a:t>
            </a:r>
            <a:endParaRPr lang="en-US" dirty="0" smtClean="0"/>
          </a:p>
          <a:p>
            <a:r>
              <a:rPr lang="en-US" dirty="0">
                <a:hlinkClick r:id="rId10"/>
              </a:rPr>
              <a:t>What Would a Quantum Internet Look Like? (youtube.com</a:t>
            </a:r>
            <a:r>
              <a:rPr lang="en-US" dirty="0" smtClean="0">
                <a:hlinkClick r:id="rId10"/>
              </a:rPr>
              <a:t>)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190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Mapping the qubit state onto the Bloch Sphere (youtube.com)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708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878" y="365125"/>
            <a:ext cx="11644604" cy="1325563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/>
              <a:t>1.1 Primary reasons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878" y="1935912"/>
            <a:ext cx="11458178" cy="4399573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b="1" dirty="0"/>
              <a:t>Enhanced </a:t>
            </a:r>
            <a:r>
              <a:rPr lang="en-IN" b="1" dirty="0" smtClean="0"/>
              <a:t>Problem-Solving/Computing  </a:t>
            </a:r>
            <a:r>
              <a:rPr lang="en-IN" b="1" dirty="0"/>
              <a:t>Capabilities</a:t>
            </a:r>
          </a:p>
          <a:p>
            <a:pPr lvl="1"/>
            <a:r>
              <a:rPr lang="en-US" dirty="0"/>
              <a:t>Solving complex problems that involve numerous variables and uncertainties</a:t>
            </a:r>
            <a:endParaRPr lang="en-IN" dirty="0"/>
          </a:p>
          <a:p>
            <a:pPr marL="514350" indent="-514350">
              <a:buFont typeface="+mj-lt"/>
              <a:buAutoNum type="arabicPeriod"/>
            </a:pPr>
            <a:r>
              <a:rPr lang="en-IN" b="1" dirty="0" smtClean="0"/>
              <a:t>Exponential </a:t>
            </a:r>
            <a:r>
              <a:rPr lang="en-IN" b="1" dirty="0"/>
              <a:t>Scaling</a:t>
            </a:r>
          </a:p>
          <a:p>
            <a:pPr lvl="1"/>
            <a:r>
              <a:rPr lang="en-US" dirty="0"/>
              <a:t>Power of quantum computers increases exponentially with the addition of qubits</a:t>
            </a:r>
            <a:endParaRPr lang="en-IN" dirty="0"/>
          </a:p>
          <a:p>
            <a:pPr marL="514350" indent="-514350">
              <a:buFont typeface="+mj-lt"/>
              <a:buAutoNum type="arabicPeriod"/>
            </a:pPr>
            <a:r>
              <a:rPr lang="en-IN" b="1" dirty="0"/>
              <a:t>Energy Efficiency</a:t>
            </a:r>
          </a:p>
          <a:p>
            <a:pPr lvl="1"/>
            <a:r>
              <a:rPr lang="en-US" dirty="0"/>
              <a:t>Lower energy consumption and reduced carbon emissions</a:t>
            </a:r>
          </a:p>
          <a:p>
            <a:pPr marL="514350" indent="-514350">
              <a:buAutoNum type="arabicPeriod" startAt="4"/>
            </a:pPr>
            <a:r>
              <a:rPr lang="en-US" b="1" dirty="0" smtClean="0"/>
              <a:t>Communication </a:t>
            </a:r>
            <a:r>
              <a:rPr lang="en-US" dirty="0" smtClean="0"/>
              <a:t>  </a:t>
            </a:r>
          </a:p>
          <a:p>
            <a:pPr lvl="1"/>
            <a:r>
              <a:rPr lang="en-US" dirty="0" smtClean="0"/>
              <a:t>Provide </a:t>
            </a:r>
            <a:r>
              <a:rPr lang="en-US" dirty="0"/>
              <a:t>better security and improved long-distance communications</a:t>
            </a:r>
            <a:r>
              <a:rPr lang="en-US" dirty="0" smtClean="0"/>
              <a:t>,</a:t>
            </a:r>
          </a:p>
          <a:p>
            <a:pPr marL="457200" indent="-457200">
              <a:buFont typeface="+mj-lt"/>
              <a:buAutoNum type="arabicPeriod" startAt="4"/>
            </a:pPr>
            <a:r>
              <a:rPr lang="en-IN" b="1" dirty="0" smtClean="0"/>
              <a:t>Sensing </a:t>
            </a:r>
            <a:endParaRPr lang="en-IN" dirty="0" smtClean="0"/>
          </a:p>
          <a:p>
            <a:pPr lvl="1"/>
            <a:r>
              <a:rPr lang="en-IN" dirty="0" smtClean="0"/>
              <a:t>Extremely </a:t>
            </a:r>
            <a:r>
              <a:rPr lang="en-IN" dirty="0"/>
              <a:t>precise measurements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2977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IN" b="1" dirty="0"/>
              <a:t>1.2 Primary 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IN" b="1" dirty="0"/>
              <a:t>Chemistry and Materials Science </a:t>
            </a:r>
          </a:p>
          <a:p>
            <a:pPr lvl="1"/>
            <a:r>
              <a:rPr lang="en-US" dirty="0"/>
              <a:t>Aiding in </a:t>
            </a:r>
            <a:r>
              <a:rPr lang="en-US" b="1" dirty="0"/>
              <a:t>drug discovery </a:t>
            </a:r>
            <a:r>
              <a:rPr lang="en-US" dirty="0"/>
              <a:t>and </a:t>
            </a:r>
            <a:r>
              <a:rPr lang="en-US" b="1" dirty="0"/>
              <a:t>materials development</a:t>
            </a:r>
          </a:p>
          <a:p>
            <a:pPr marL="514350" indent="-514350">
              <a:buFont typeface="+mj-lt"/>
              <a:buAutoNum type="arabicPeriod"/>
            </a:pPr>
            <a:r>
              <a:rPr lang="en-IN" b="1" dirty="0"/>
              <a:t>Logistics and Optimization</a:t>
            </a:r>
          </a:p>
          <a:p>
            <a:pPr lvl="1"/>
            <a:r>
              <a:rPr lang="en-US" dirty="0"/>
              <a:t>Optimize logistics and route planning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Cryptography</a:t>
            </a:r>
          </a:p>
          <a:p>
            <a:pPr lvl="1"/>
            <a:r>
              <a:rPr lang="en-IN" dirty="0"/>
              <a:t>Quantum-resistant algorithms,</a:t>
            </a:r>
            <a:r>
              <a:rPr lang="en-US" dirty="0"/>
              <a:t>  </a:t>
            </a:r>
            <a:r>
              <a:rPr lang="en-IN" dirty="0"/>
              <a:t>secure communication networks </a:t>
            </a:r>
            <a:r>
              <a:rPr lang="en-US" dirty="0"/>
              <a:t>using quantum key distribution (QKD)</a:t>
            </a:r>
            <a:endParaRPr lang="en-IN" dirty="0"/>
          </a:p>
          <a:p>
            <a:pPr marL="0" indent="0">
              <a:buNone/>
            </a:pPr>
            <a:r>
              <a:rPr lang="en-US" dirty="0"/>
              <a:t>4. </a:t>
            </a:r>
            <a:r>
              <a:rPr lang="en-IN" b="1" dirty="0"/>
              <a:t>Artificial Intelligence</a:t>
            </a:r>
          </a:p>
          <a:p>
            <a:pPr lvl="1"/>
            <a:r>
              <a:rPr lang="en-IN" dirty="0"/>
              <a:t>Handling complex datasets and Models</a:t>
            </a:r>
          </a:p>
          <a:p>
            <a:pPr marL="0" indent="0">
              <a:buNone/>
            </a:pPr>
            <a:r>
              <a:rPr lang="en-US" dirty="0"/>
              <a:t>5. </a:t>
            </a:r>
            <a:r>
              <a:rPr lang="en-US" b="1" dirty="0"/>
              <a:t>Weather Forecasting and Climate </a:t>
            </a:r>
            <a:r>
              <a:rPr lang="en-US" b="1" dirty="0" smtClean="0"/>
              <a:t>Change/Disaster Management</a:t>
            </a:r>
            <a:endParaRPr lang="en-US" b="1" dirty="0"/>
          </a:p>
          <a:p>
            <a:pPr lvl="1"/>
            <a:r>
              <a:rPr lang="en-US" dirty="0"/>
              <a:t>by simulating complex atmospheric and oceanic systems more accurately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2473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12437" y="2567150"/>
            <a:ext cx="8669694" cy="1325563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/>
              <a:t>3.0 What is Quantum Computing ?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53650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/>
              <a:t>3.1 What is Quantum ?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term "</a:t>
            </a:r>
            <a:r>
              <a:rPr lang="en-US" b="1" dirty="0"/>
              <a:t>quantum” </a:t>
            </a:r>
            <a:r>
              <a:rPr lang="en-US" dirty="0"/>
              <a:t>(plural: </a:t>
            </a:r>
            <a:r>
              <a:rPr lang="en-US" b="1" i="1" dirty="0"/>
              <a:t>quanta</a:t>
            </a:r>
            <a:r>
              <a:rPr lang="en-US" dirty="0"/>
              <a:t>) originates from the Latin word for "</a:t>
            </a:r>
            <a:r>
              <a:rPr lang="en-US" b="1" dirty="0"/>
              <a:t>how much</a:t>
            </a:r>
            <a:r>
              <a:rPr lang="en-US" dirty="0"/>
              <a:t>.“</a:t>
            </a:r>
          </a:p>
          <a:p>
            <a:r>
              <a:rPr lang="en-US" b="1" dirty="0"/>
              <a:t>Quantum</a:t>
            </a:r>
            <a:r>
              <a:rPr lang="en-US" dirty="0"/>
              <a:t> refers to the smallest possible </a:t>
            </a:r>
            <a:r>
              <a:rPr lang="en-US" b="1" dirty="0"/>
              <a:t>discrete unit </a:t>
            </a:r>
            <a:r>
              <a:rPr lang="en-US" dirty="0"/>
              <a:t>of any physical property, usually related to </a:t>
            </a:r>
            <a:r>
              <a:rPr lang="en-US" b="1" dirty="0"/>
              <a:t>energy and matter</a:t>
            </a:r>
            <a:r>
              <a:rPr lang="en-US" dirty="0"/>
              <a:t>. </a:t>
            </a:r>
          </a:p>
          <a:p>
            <a:r>
              <a:rPr lang="en-US" b="1" dirty="0"/>
              <a:t>Example : </a:t>
            </a:r>
          </a:p>
          <a:p>
            <a:pPr lvl="1"/>
            <a:r>
              <a:rPr lang="en-US" dirty="0"/>
              <a:t>A quantum of </a:t>
            </a:r>
            <a:r>
              <a:rPr lang="en-US" b="1" dirty="0"/>
              <a:t>light</a:t>
            </a:r>
            <a:r>
              <a:rPr lang="en-US" dirty="0"/>
              <a:t> is a </a:t>
            </a:r>
            <a:r>
              <a:rPr lang="en-US" b="1" i="1" dirty="0"/>
              <a:t>photon</a:t>
            </a:r>
            <a:r>
              <a:rPr lang="en-US" dirty="0"/>
              <a:t>, and </a:t>
            </a:r>
          </a:p>
          <a:p>
            <a:pPr lvl="1"/>
            <a:r>
              <a:rPr lang="en-US" dirty="0"/>
              <a:t>A quantum of </a:t>
            </a:r>
            <a:r>
              <a:rPr lang="en-US" b="1" dirty="0"/>
              <a:t>electricity </a:t>
            </a:r>
            <a:r>
              <a:rPr lang="en-US" dirty="0"/>
              <a:t>is an </a:t>
            </a:r>
            <a:r>
              <a:rPr lang="en-US" b="1" i="1" dirty="0" smtClean="0"/>
              <a:t>electron</a:t>
            </a:r>
          </a:p>
          <a:p>
            <a:r>
              <a:rPr lang="en-US" b="1" i="1" dirty="0" smtClean="0"/>
              <a:t>Quantum Particles</a:t>
            </a:r>
          </a:p>
          <a:p>
            <a:pPr lvl="1"/>
            <a:r>
              <a:rPr lang="en-US" b="1" dirty="0"/>
              <a:t>Fermions (Particles that make up matter): </a:t>
            </a:r>
            <a:r>
              <a:rPr lang="en-US" dirty="0"/>
              <a:t>Electrons , Protons , Neutrons, Quarks, Neutrinos</a:t>
            </a:r>
          </a:p>
          <a:p>
            <a:pPr lvl="1"/>
            <a:r>
              <a:rPr lang="en-US" b="1" dirty="0"/>
              <a:t>Bosons (Force-carrying particles): </a:t>
            </a:r>
            <a:r>
              <a:rPr lang="en-US" dirty="0"/>
              <a:t>Photons, Gluons,  W and Z Bosons, Higgs Boson, Gravitons (Theoretical)</a:t>
            </a:r>
          </a:p>
          <a:p>
            <a:pPr lvl="1"/>
            <a:r>
              <a:rPr lang="en-US" b="1" dirty="0"/>
              <a:t>Composite Particles: </a:t>
            </a:r>
            <a:r>
              <a:rPr lang="en-US" dirty="0"/>
              <a:t>Mesons, Baryons</a:t>
            </a:r>
          </a:p>
          <a:p>
            <a:pPr lvl="1"/>
            <a:endParaRPr lang="en-US" b="1" i="1" dirty="0" smtClean="0"/>
          </a:p>
          <a:p>
            <a:pPr lvl="1"/>
            <a:endParaRPr lang="en-IN" b="1" i="1" dirty="0"/>
          </a:p>
        </p:txBody>
      </p:sp>
    </p:spTree>
    <p:extLst>
      <p:ext uri="{BB962C8B-B14F-4D97-AF65-F5344CB8AC3E}">
        <p14:creationId xmlns:p14="http://schemas.microsoft.com/office/powerpoint/2010/main" val="222148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 b="1" dirty="0"/>
              <a:t>3.2 What is Quantum Computing?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5563" y="2267339"/>
            <a:ext cx="10515600" cy="3060441"/>
          </a:xfrm>
        </p:spPr>
        <p:txBody>
          <a:bodyPr>
            <a:noAutofit/>
          </a:bodyPr>
          <a:lstStyle/>
          <a:p>
            <a:r>
              <a:rPr lang="en-US" sz="3600" dirty="0"/>
              <a:t>Quantum computing is a type of computing that leverages the </a:t>
            </a:r>
            <a:r>
              <a:rPr lang="en-US" sz="3600" b="1" dirty="0"/>
              <a:t>principles of quantum mechanics </a:t>
            </a:r>
            <a:r>
              <a:rPr lang="en-US" sz="3600" dirty="0"/>
              <a:t>to process the information.</a:t>
            </a:r>
          </a:p>
          <a:p>
            <a:r>
              <a:rPr lang="en-US" sz="3600" dirty="0"/>
              <a:t>Quantum mechanics is the theory </a:t>
            </a:r>
            <a:r>
              <a:rPr lang="en-US" sz="3600" b="1" dirty="0"/>
              <a:t>that describes the behavior </a:t>
            </a:r>
            <a:r>
              <a:rPr lang="en-US" sz="3600" dirty="0"/>
              <a:t>of microscopic systems, such as </a:t>
            </a:r>
            <a:r>
              <a:rPr lang="en-US" sz="3600" b="1" dirty="0"/>
              <a:t>photons, electrons, atoms, molecules, etc.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15200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635" y="121298"/>
            <a:ext cx="11431555" cy="1259633"/>
          </a:xfrm>
          <a:solidFill>
            <a:schemeClr val="accent2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Principles of Quantum </a:t>
            </a:r>
            <a:r>
              <a:rPr lang="en-US" b="1" dirty="0"/>
              <a:t>Mechanics </a:t>
            </a: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(</a:t>
            </a:r>
            <a:r>
              <a:rPr lang="en-US" b="1" dirty="0"/>
              <a:t>Unique Characteristics </a:t>
            </a:r>
            <a:r>
              <a:rPr lang="en-US" b="1" dirty="0" smtClean="0"/>
              <a:t> of Quantum Particles)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2945" y="2006081"/>
            <a:ext cx="11230949" cy="3872205"/>
          </a:xfrm>
        </p:spPr>
        <p:txBody>
          <a:bodyPr>
            <a:norm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b="1" dirty="0" smtClean="0"/>
              <a:t>Wave-Particle Duality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/>
              <a:t>Superposition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/>
              <a:t>Entanglement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/>
              <a:t>Quantization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/>
              <a:t>Uncertainty Principle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 smtClean="0"/>
              <a:t>Probability </a:t>
            </a:r>
            <a:r>
              <a:rPr lang="en-US" sz="3600" b="1" dirty="0"/>
              <a:t>and </a:t>
            </a:r>
            <a:r>
              <a:rPr lang="en-US" sz="3600" b="1" dirty="0" smtClean="0"/>
              <a:t>Wave functions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7700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6825</TotalTime>
  <Words>1240</Words>
  <Application>Microsoft Office PowerPoint</Application>
  <PresentationFormat>Widescreen</PresentationFormat>
  <Paragraphs>201</Paragraphs>
  <Slides>35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__Work_Sans_5b7e72</vt:lpstr>
      <vt:lpstr>Arial</vt:lpstr>
      <vt:lpstr>Calibri</vt:lpstr>
      <vt:lpstr>Calibri Light</vt:lpstr>
      <vt:lpstr>Office Theme</vt:lpstr>
      <vt:lpstr>Introduction to Quantum Computing</vt:lpstr>
      <vt:lpstr>Topics : </vt:lpstr>
      <vt:lpstr>1.0 Why Quantum Computing?</vt:lpstr>
      <vt:lpstr>1.1 Primary reasons</vt:lpstr>
      <vt:lpstr>1.2 Primary Applications</vt:lpstr>
      <vt:lpstr>3.0 What is Quantum Computing ?</vt:lpstr>
      <vt:lpstr>3.1 What is Quantum ?</vt:lpstr>
      <vt:lpstr>3.2 What is Quantum Computing?</vt:lpstr>
      <vt:lpstr>Principles of Quantum Mechanics  (Unique Characteristics  of Quantum Particles)</vt:lpstr>
      <vt:lpstr>4.0 Fundamental Principles of Quantum Computing</vt:lpstr>
      <vt:lpstr>4 Core Components of Quantum Computer</vt:lpstr>
      <vt:lpstr>1. What is a Qubit?</vt:lpstr>
      <vt:lpstr>Key Characteristics of Qubits</vt:lpstr>
      <vt:lpstr>Type of particles used to build Qubits</vt:lpstr>
      <vt:lpstr>PowerPoint Presentation</vt:lpstr>
      <vt:lpstr>PowerPoint Presentation</vt:lpstr>
      <vt:lpstr>PowerPoint Presentation</vt:lpstr>
      <vt:lpstr>Video1 : How to build Quantum Computer</vt:lpstr>
      <vt:lpstr>QC Hardware : Basic Requirements</vt:lpstr>
      <vt:lpstr>PowerPoint Presentation</vt:lpstr>
      <vt:lpstr>Challenges and Considerations</vt:lpstr>
      <vt:lpstr>2. Quantum Register</vt:lpstr>
      <vt:lpstr>3. Quantum Gates</vt:lpstr>
      <vt:lpstr>4. Quantum Circuits</vt:lpstr>
      <vt:lpstr>5. Quantum Processing Unit</vt:lpstr>
      <vt:lpstr>6. Measurement Devices</vt:lpstr>
      <vt:lpstr>3.3 Architecture  of Quantum Computer</vt:lpstr>
      <vt:lpstr>Quantum Computer Cooling Systems</vt:lpstr>
      <vt:lpstr>Quantum Computer Cooling Systems</vt:lpstr>
      <vt:lpstr>PowerPoint Presentation</vt:lpstr>
      <vt:lpstr>PowerPoint Presentation</vt:lpstr>
      <vt:lpstr>PowerPoint Presentation</vt:lpstr>
      <vt:lpstr>References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Quantum Computing</dc:title>
  <dc:creator>Thyagaraju GS</dc:creator>
  <cp:lastModifiedBy>Thyagaraju GS</cp:lastModifiedBy>
  <cp:revision>368</cp:revision>
  <dcterms:created xsi:type="dcterms:W3CDTF">2024-08-01T09:17:12Z</dcterms:created>
  <dcterms:modified xsi:type="dcterms:W3CDTF">2024-08-17T02:50:38Z</dcterms:modified>
</cp:coreProperties>
</file>

<file path=docProps/thumbnail.jpeg>
</file>